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114" y="-21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02322-66A2-40B4-887B-F73E5F84DA96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7006F-DABB-4372-BD35-D1CD4881D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0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FBFB-729E-49A5-A584-9D169CE4BD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1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3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0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0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0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5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8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1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73DE-BC8D-4C50-BE08-F6B1592117B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810F-0DA6-49FF-A4A4-57231ACDE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7581" y="547814"/>
                <a:ext cx="7488832" cy="599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 How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do you prove the probability f(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𝜃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dirty="0" smtClean="0"/>
                  <a:t> ?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ko-KR" dirty="0"/>
              </a:p>
              <a:p>
                <a:r>
                  <a:rPr lang="en-US" altLang="ko-KR" dirty="0" smtClean="0"/>
                  <a:t>  1. Laplace Approximation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where </a:t>
                </a:r>
                <a:endParaRPr lang="en-US" altLang="ko-KR" dirty="0"/>
              </a:p>
              <a:p>
                <a:r>
                  <a:rPr lang="en-US" altLang="ko-KR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− </m:t>
                    </m:r>
                    <m:r>
                      <a:rPr lang="en-US" altLang="ko-KR" b="0" i="1" smtClean="0">
                        <a:latin typeface="Cambria Math"/>
                      </a:rPr>
                      <m:t>𝑛𝑘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𝑙𝑜𝑔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𝑙𝑜𝑔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−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i="1">
                        <a:latin typeface="Cambria Math"/>
                      </a:rPr>
                      <m:t>𝑛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ko-KR" altLang="en-US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i="1">
                        <a:latin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</a:rPr>
                      <m:t>𝑙𝑜𝑔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/>
                              </m:rPr>
                              <a:rPr lang="en-US" altLang="ko-KR" i="1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= 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 smtClean="0"/>
                  <a:t> 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ko-KR" altLang="en-US" b="0" i="1" dirty="0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b="0" i="1" dirty="0" smtClean="0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 smtClean="0"/>
                  <a:t>  </a:t>
                </a:r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   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If the number of experiment is increased, then the error between the mean and approximation is decreased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  analytical approach but, it is complicated,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altLang="ko-KR" b="0" i="1" smtClean="0">
                        <a:latin typeface="Cambria Math"/>
                        <a:sym typeface="Wingdings" panose="05000000000000000000" pitchFamily="2" charset="2"/>
                      </a:rPr>
                      <m:t> ,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𝑔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/>
                        <a:sym typeface="Wingdings" panose="05000000000000000000" pitchFamily="2" charset="2"/>
                      </a:rPr>
                      <m:t>,     ….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endParaRPr lang="en-US" altLang="ko-KR" dirty="0"/>
              </a:p>
              <a:p>
                <a:r>
                  <a:rPr lang="en-US" altLang="ko-KR" dirty="0" smtClean="0"/>
                  <a:t>  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81" y="547814"/>
                <a:ext cx="7488832" cy="5999848"/>
              </a:xfrm>
              <a:prstGeom prst="rect">
                <a:avLst/>
              </a:prstGeom>
              <a:blipFill rotWithShape="1">
                <a:blip r:embed="rId2"/>
                <a:stretch>
                  <a:fillRect l="-651" t="-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640" y="1614723"/>
                <a:ext cx="7364388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 |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endChr m:val="|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 ~  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altLang="ko-K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en-US" altLang="ko-KR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</m:den>
                            </m:f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exp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⁡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𝑛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ko-KR" altLang="en-US" b="0" i="1" smtClean="0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brk/>
                                              </m:rPr>
                                              <a:rPr lang="en-US" altLang="ko-KR" b="0" i="1" smtClean="0">
                                                <a:latin typeface="Cambria Math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/>
                                      </m:rPr>
                                      <a:rPr lang="en-US" altLang="ko-KR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b="0" i="1" smtClean="0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rad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      ∗[1]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14723"/>
                <a:ext cx="7364388" cy="6560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7580" y="6188863"/>
            <a:ext cx="48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[1]:“Applied  Statistical Inference”, 2014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70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33265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Sampler(Metropolis –algorithm )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t="20269" r="50058" b="34652"/>
          <a:stretch/>
        </p:blipFill>
        <p:spPr bwMode="auto">
          <a:xfrm>
            <a:off x="24287" y="1052736"/>
            <a:ext cx="5080795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t="19186" r="38142" b="34235"/>
          <a:stretch/>
        </p:blipFill>
        <p:spPr bwMode="auto">
          <a:xfrm>
            <a:off x="2339752" y="3645024"/>
            <a:ext cx="4538782" cy="299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1" t="38622" r="38142" b="38577"/>
          <a:stretch/>
        </p:blipFill>
        <p:spPr bwMode="auto">
          <a:xfrm>
            <a:off x="6012160" y="374732"/>
            <a:ext cx="2776887" cy="292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15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5" t="19762" r="49642" b="34762"/>
          <a:stretch/>
        </p:blipFill>
        <p:spPr bwMode="auto">
          <a:xfrm>
            <a:off x="179512" y="751823"/>
            <a:ext cx="3445770" cy="311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3" t="22293" r="38929" b="74816"/>
          <a:stretch/>
        </p:blipFill>
        <p:spPr bwMode="auto">
          <a:xfrm>
            <a:off x="2051720" y="751823"/>
            <a:ext cx="4746171" cy="19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t="25898" r="50000" b="38599"/>
          <a:stretch/>
        </p:blipFill>
        <p:spPr bwMode="auto">
          <a:xfrm>
            <a:off x="4359187" y="1093838"/>
            <a:ext cx="3905527" cy="3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 flipV="1">
            <a:off x="7380312" y="2132856"/>
            <a:ext cx="504056" cy="3024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20272" y="5260558"/>
            <a:ext cx="189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Markov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72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t="28572" r="38259" b="46428"/>
          <a:stretch/>
        </p:blipFill>
        <p:spPr bwMode="auto">
          <a:xfrm>
            <a:off x="539552" y="836712"/>
            <a:ext cx="767125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6" t="21904" r="39012" b="33810"/>
          <a:stretch/>
        </p:blipFill>
        <p:spPr bwMode="auto">
          <a:xfrm>
            <a:off x="539553" y="3292364"/>
            <a:ext cx="4608512" cy="288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56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5" t="27909" r="44173" b="47329"/>
          <a:stretch/>
        </p:blipFill>
        <p:spPr bwMode="auto">
          <a:xfrm>
            <a:off x="323527" y="404664"/>
            <a:ext cx="600297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62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6528" y="476672"/>
                <a:ext cx="8649968" cy="4102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3.3 Jake’s example :  </a:t>
                </a:r>
                <a:r>
                  <a:rPr lang="en-US" altLang="ko-KR" b="1" dirty="0" smtClean="0"/>
                  <a:t>Linear fit with outliers</a:t>
                </a:r>
                <a:endParaRPr lang="en-US" altLang="ko-KR" b="1" dirty="0"/>
              </a:p>
              <a:p>
                <a:r>
                  <a:rPr lang="en-US" altLang="ko-KR" dirty="0" smtClean="0"/>
                  <a:t>   - given the observed data (</a:t>
                </a:r>
                <a:r>
                  <a:rPr lang="en-US" altLang="ko-KR" dirty="0" err="1" smtClean="0"/>
                  <a:t>x,y</a:t>
                </a:r>
                <a:r>
                  <a:rPr lang="en-US" altLang="ko-KR" dirty="0" smtClean="0"/>
                  <a:t>), error of y , e,  find a line of best-fit to the data</a:t>
                </a:r>
                <a:endParaRPr lang="en-US" altLang="ko-KR" dirty="0"/>
              </a:p>
              <a:p>
                <a:r>
                  <a:rPr lang="en-US" altLang="ko-KR" dirty="0" smtClean="0"/>
                  <a:t>   - modeling     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d>
                      <m:dPr>
                        <m:endChr m:val="|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ko-KR" altLang="en-US" b="0" i="1" smtClean="0">
                        <a:latin typeface="Cambria Math"/>
                      </a:rPr>
                      <m:t>𝜃</m:t>
                    </m:r>
                    <m:r>
                      <a:rPr lang="en-US" altLang="ko-KR" b="0" i="1" smtClean="0">
                        <a:latin typeface="Cambria Math"/>
                      </a:rPr>
                      <m:t> ) 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   - a Gaussian likelihood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ko-KR" altLang="en-US" b="0" i="1" smtClean="0">
                          <a:latin typeface="Cambria Math"/>
                        </a:rPr>
                        <m:t>𝜃</m:t>
                      </m:r>
                      <m:r>
                        <a:rPr lang="en-US" altLang="ko-KR" b="0" i="1" smtClean="0">
                          <a:latin typeface="Cambria Math"/>
                        </a:rPr>
                        <m:t>)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/>
                        </a:rPr>
                        <m:t>exp</m:t>
                      </m:r>
                      <m:r>
                        <a:rPr lang="en-US" altLang="ko-KR" b="0" i="1" smtClean="0"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endChr m:val="|"/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ko-KR" altLang="en-US" b="0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endChr m:val="|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)=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𝑐𝑜𝑛𝑠𝑡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−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d>
                                      <m:dPr>
                                        <m:endChr m:val="|"/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- minimize the loss function as </a:t>
                </a:r>
                <a:endParaRPr lang="en-US" altLang="ko-KR" dirty="0"/>
              </a:p>
              <a:p>
                <a:r>
                  <a:rPr lang="en-US" altLang="ko-KR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𝑙𝑜𝑠𝑠</m:t>
                    </m:r>
                    <m:r>
                      <a:rPr lang="en-US" altLang="ko-KR" b="0" i="1" smtClean="0">
                        <a:latin typeface="Cambria Math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 −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endChr m:val="|"/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ko-KR" alt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/>
                  <a:t>  </a:t>
                </a:r>
                <a:r>
                  <a:rPr lang="en-US" altLang="ko-KR" dirty="0" smtClean="0"/>
                  <a:t> - standard likelihood approach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28" y="476672"/>
                <a:ext cx="8649968" cy="4102726"/>
              </a:xfrm>
              <a:prstGeom prst="rect">
                <a:avLst/>
              </a:prstGeom>
              <a:blipFill rotWithShape="1">
                <a:blip r:embed="rId2"/>
                <a:stretch>
                  <a:fillRect l="-564" t="-743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39413" r="54835" b="14286"/>
          <a:stretch/>
        </p:blipFill>
        <p:spPr bwMode="auto">
          <a:xfrm>
            <a:off x="4644008" y="3356992"/>
            <a:ext cx="4310743" cy="317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88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48680"/>
            <a:ext cx="2425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Bayesian approach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552" y="980728"/>
                <a:ext cx="7848872" cy="2201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ko-KR" altLang="en-US" dirty="0" smtClean="0">
                          <a:latin typeface="Cambria Math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</a:rPr>
                        <m:t>𝜃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dirty="0" smtClean="0">
                          <a:latin typeface="Cambria Math"/>
                        </a:rPr>
                        <m:t>,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𝜎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b="0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dirty="0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ko-KR" altLang="en-US" b="0" i="1" dirty="0" smtClean="0">
                                  <a:latin typeface="Cambria Math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altLang="ko-KR">
                          <a:latin typeface="Cambria Math"/>
                        </a:rPr>
                        <m:t>exp</m:t>
                      </m:r>
                      <m:r>
                        <a:rPr lang="en-US" altLang="ko-KR" i="1"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endChr m:val="|"/>
                                      <m:ctrlPr>
                                        <a:rPr lang="en-US" altLang="ko-KR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ko-KR" altLang="en-US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dirty="0" smtClean="0">
                          <a:latin typeface="Cambria Math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 dirty="0">
                                  <a:latin typeface="Cambria Math"/>
                                </a:rPr>
                                <m:t>2</m:t>
                              </m:r>
                              <m:r>
                                <a:rPr lang="ko-KR" altLang="en-US" i="1" dirty="0">
                                  <a:latin typeface="Cambria Math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 dirty="0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altLang="ko-KR">
                          <a:latin typeface="Cambria Math"/>
                        </a:rPr>
                        <m:t>exp</m:t>
                      </m:r>
                      <m:r>
                        <a:rPr lang="en-US" altLang="ko-KR" i="1"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ko-KR" altLang="en-US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980728"/>
                <a:ext cx="7848872" cy="22011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/>
          <p:cNvCxnSpPr/>
          <p:nvPr/>
        </p:nvCxnSpPr>
        <p:spPr>
          <a:xfrm flipH="1">
            <a:off x="6012160" y="871845"/>
            <a:ext cx="576064" cy="468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32240" y="66633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Signal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868144" y="2708920"/>
            <a:ext cx="1271419" cy="472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42296" y="2997242"/>
            <a:ext cx="14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Background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3259" y="3501008"/>
                <a:ext cx="782080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altLang="ko-KR" b="0" dirty="0" smtClean="0"/>
                  <a:t>Previous MLH : </a:t>
                </a:r>
                <a:r>
                  <a:rPr lang="en-US" altLang="ko-KR" dirty="0" smtClean="0"/>
                  <a:t>two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b="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altLang="ko-KR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ko-KR" b="0" dirty="0" smtClean="0"/>
                  <a:t>Jake’s : define another </a:t>
                </a:r>
                <a:r>
                  <a:rPr lang="en-US" altLang="ko-KR" dirty="0" smtClean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/>
                      </a:rPr>
                      <m:t>=1,…,20</m:t>
                    </m:r>
                  </m:oMath>
                </a14:m>
                <a:r>
                  <a:rPr lang="en-US" altLang="ko-KR" b="0" dirty="0" smtClean="0"/>
                  <a:t>, with </a:t>
                </a:r>
                <a:r>
                  <a:rPr lang="en-US" altLang="ko-KR" b="0" dirty="0" err="1" smtClean="0"/>
                  <a:t>varience</a:t>
                </a:r>
                <a:r>
                  <a:rPr lang="en-US" altLang="ko-KR" b="0" dirty="0" smtClean="0"/>
                  <a:t> = 50</a:t>
                </a:r>
              </a:p>
              <a:p>
                <a:endParaRPr lang="en-US" altLang="ko-KR" dirty="0" smtClean="0"/>
              </a:p>
              <a:p>
                <a:r>
                  <a:rPr lang="en-US" altLang="ko-KR" b="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 0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≤1,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𝑛𝑢𝑖𝑠𝑎𝑛𝑐𝑒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𝑝𝑎𝑟𝑎𝑚𝑒𝑡𝑒𝑟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,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𝑖𝑓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 ,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𝑖𝑡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𝑖𝑠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𝑎𝑛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𝑜𝑢𝑡𝑙𝑖𝑒𝑟</m:t>
                    </m:r>
                  </m:oMath>
                </a14:m>
                <a:endParaRPr lang="en-US" altLang="ko-KR" b="0" i="1" dirty="0" smtClean="0">
                  <a:latin typeface="Cambria Math"/>
                </a:endParaRPr>
              </a:p>
              <a:p>
                <a:r>
                  <a:rPr lang="en-US" altLang="ko-KR" b="0" dirty="0" smtClean="0"/>
                  <a:t>   </a:t>
                </a:r>
                <a:r>
                  <a:rPr lang="en-US" altLang="ko-KR" dirty="0" smtClean="0"/>
                  <a:t>Total </a:t>
                </a:r>
                <a:r>
                  <a:rPr lang="en-US" altLang="ko-KR" dirty="0"/>
                  <a:t>number of variables = 22 compared to 2 in MLH 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{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0 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 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=1…,20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}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efficient algorithm = MCMC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Many  3</a:t>
                </a:r>
                <a:r>
                  <a:rPr lang="en-US" altLang="ko-KR" baseline="30000" dirty="0" smtClean="0"/>
                  <a:t>rd</a:t>
                </a:r>
                <a:r>
                  <a:rPr lang="en-US" altLang="ko-KR" dirty="0" smtClean="0"/>
                  <a:t> party  MCMC : emcee / </a:t>
                </a:r>
                <a:r>
                  <a:rPr lang="en-US" altLang="ko-KR" dirty="0" err="1" smtClean="0"/>
                  <a:t>pymc</a:t>
                </a:r>
                <a:r>
                  <a:rPr lang="en-US" altLang="ko-KR" dirty="0" smtClean="0"/>
                  <a:t> / </a:t>
                </a:r>
                <a:r>
                  <a:rPr lang="en-US" altLang="ko-KR" dirty="0" err="1" smtClean="0"/>
                  <a:t>Pystan</a:t>
                </a:r>
                <a:r>
                  <a:rPr lang="en-US" altLang="ko-KR" dirty="0" smtClean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emcee is preferred.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9" y="3501008"/>
                <a:ext cx="7820801" cy="3416320"/>
              </a:xfrm>
              <a:prstGeom prst="rect">
                <a:avLst/>
              </a:prstGeom>
              <a:blipFill rotWithShape="1">
                <a:blip r:embed="rId4"/>
                <a:stretch>
                  <a:fillRect l="-546" t="-891" b="-1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6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35569" r="44121" b="19449"/>
          <a:stretch/>
        </p:blipFill>
        <p:spPr bwMode="auto">
          <a:xfrm>
            <a:off x="251520" y="404664"/>
            <a:ext cx="4300694" cy="308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1" t="38394" r="43434" b="17751"/>
          <a:stretch/>
        </p:blipFill>
        <p:spPr bwMode="auto">
          <a:xfrm>
            <a:off x="370543" y="3645024"/>
            <a:ext cx="4350677" cy="300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1220" y="764704"/>
                <a:ext cx="4068934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Black line : using Bayesian by Jake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Gray line  : using MHL</a:t>
                </a:r>
              </a:p>
              <a:p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Jake’s Model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defined another 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 = 0, it is totally outlier</a:t>
                </a:r>
              </a:p>
              <a:p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b="0" dirty="0" smtClean="0"/>
                  <a:t>Upper graph =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 &lt; 0.5 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Lower graph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 &lt; 0.55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220" y="764704"/>
                <a:ext cx="4068934" cy="3416320"/>
              </a:xfrm>
              <a:prstGeom prst="rect">
                <a:avLst/>
              </a:prstGeom>
              <a:blipFill rotWithShape="1">
                <a:blip r:embed="rId4"/>
                <a:stretch>
                  <a:fillRect l="-898" t="-891" r="-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63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852720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Frequentism</a:t>
            </a:r>
            <a:r>
              <a:rPr lang="en-US" altLang="ko-KR" dirty="0" smtClean="0"/>
              <a:t> &amp; Bayesian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en-US" altLang="ko-KR" dirty="0" smtClean="0"/>
              <a:t> - previous post : naïve </a:t>
            </a:r>
            <a:r>
              <a:rPr lang="en-US" altLang="ko-KR" dirty="0" err="1" smtClean="0"/>
              <a:t>frequentism</a:t>
            </a:r>
            <a:r>
              <a:rPr lang="en-US" altLang="ko-KR" dirty="0" smtClean="0"/>
              <a:t> is wrong </a:t>
            </a:r>
          </a:p>
          <a:p>
            <a:endParaRPr lang="en-US" altLang="ko-KR" dirty="0"/>
          </a:p>
          <a:p>
            <a:r>
              <a:rPr lang="en-US" altLang="ko-KR" dirty="0" smtClean="0"/>
              <a:t> - linear fitting :  marginalizing </a:t>
            </a:r>
            <a:r>
              <a:rPr lang="en-US" altLang="ko-KR" dirty="0"/>
              <a:t>one way to find the best-fit model,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and </a:t>
            </a:r>
            <a:r>
              <a:rPr lang="en-US" altLang="ko-KR" dirty="0"/>
              <a:t>marginalizing another way to identify outliers in the data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Frequentism</a:t>
            </a:r>
            <a:r>
              <a:rPr lang="en-US" altLang="ko-KR" dirty="0" smtClean="0"/>
              <a:t> :</a:t>
            </a:r>
          </a:p>
          <a:p>
            <a:endParaRPr lang="en-US" altLang="ko-KR" dirty="0"/>
          </a:p>
          <a:p>
            <a:r>
              <a:rPr lang="en-US" altLang="ko-KR" dirty="0" smtClean="0"/>
              <a:t>   in </a:t>
            </a:r>
            <a:r>
              <a:rPr lang="en-US" altLang="ko-KR" dirty="0" err="1" smtClean="0"/>
              <a:t>Frquentism</a:t>
            </a:r>
            <a:r>
              <a:rPr lang="en-US" altLang="ko-KR" dirty="0" smtClean="0"/>
              <a:t> : </a:t>
            </a:r>
          </a:p>
          <a:p>
            <a:endParaRPr lang="en-US" altLang="ko-KR" dirty="0"/>
          </a:p>
          <a:p>
            <a:r>
              <a:rPr lang="en-US" altLang="ko-KR" dirty="0" smtClean="0"/>
              <a:t>     lots of materials  ~ p-values</a:t>
            </a:r>
            <a:r>
              <a:rPr lang="en-US" altLang="ko-KR" dirty="0"/>
              <a:t>, null tests, confidence intervals,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breakdown </a:t>
            </a:r>
            <a:r>
              <a:rPr lang="en-US" altLang="ko-KR" dirty="0"/>
              <a:t>points, etc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Do not spend on </a:t>
            </a:r>
            <a:r>
              <a:rPr lang="en-US" altLang="ko-KR" dirty="0" err="1" smtClean="0"/>
              <a:t>frequentism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     Should understand Bayes..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12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67542" y="404664"/>
                <a:ext cx="8424938" cy="519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2. Monte Carlo Methods(1950’)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2.1 Definition 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A Monte Carlo estimator of the posterior mean </a:t>
                </a: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is given by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</m:e>
                    </m:acc>
                    <m:d>
                      <m:dPr>
                        <m:endChr m:val="|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 = 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𝑀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By the law of large numbers, this estimate converges to the true 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posterior mean if m goes to infinity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even 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  </m:t>
                    </m:r>
                    <m:r>
                      <a:rPr lang="en-US" altLang="ko-KR" b="0" i="1" smtClean="0">
                        <a:latin typeface="Cambria Math"/>
                      </a:rPr>
                      <m:t>𝑖𝑠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𝑛𝑜𝑡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𝑎𝑣𝑎𝑖𝑎𝑏𝑙𝑒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the estimator is simulation-consistent.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  simple but need computer 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** After Monte Carlo, the </a:t>
                </a:r>
                <a:r>
                  <a:rPr lang="en-US" altLang="ko-KR" dirty="0" smtClean="0"/>
                  <a:t>roulette </a:t>
                </a:r>
                <a:r>
                  <a:rPr lang="en-US" altLang="ko-KR" dirty="0" smtClean="0"/>
                  <a:t>machines were  changed 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2" y="404664"/>
                <a:ext cx="8424938" cy="5192447"/>
              </a:xfrm>
              <a:prstGeom prst="rect">
                <a:avLst/>
              </a:prstGeom>
              <a:blipFill rotWithShape="1">
                <a:blip r:embed="rId2"/>
                <a:stretch>
                  <a:fillRect l="-651" t="-587" b="-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7664" y="1614935"/>
                <a:ext cx="2697277" cy="412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endChr m:val="|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614935"/>
                <a:ext cx="2697277" cy="412164"/>
              </a:xfrm>
              <a:prstGeom prst="rect">
                <a:avLst/>
              </a:prstGeom>
              <a:blipFill rotWithShape="1">
                <a:blip r:embed="rId3"/>
                <a:stretch>
                  <a:fillRect t="-130882" b="-192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ë£°ë 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97" y="1284459"/>
            <a:ext cx="2389683" cy="148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01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53734" y="332656"/>
                <a:ext cx="7632848" cy="509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2.2 Properties</a:t>
                </a:r>
              </a:p>
              <a:p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- For any suitable function g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- the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, …,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𝑀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 smtClean="0"/>
                  <a:t> need not be independent, they are correlated, but the accuracy may be reduced. 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2.3 example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See Monte Carlo simulation in  “Jake’s Post about ‘Billiard Game’” 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- The number of samples is 100,000 time, each time there is more 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6 </a:t>
                </a:r>
                <a:r>
                  <a:rPr lang="en-US" altLang="ko-KR" dirty="0" smtClean="0"/>
                  <a:t>rolling.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4" y="332656"/>
                <a:ext cx="7632848" cy="5096908"/>
              </a:xfrm>
              <a:prstGeom prst="rect">
                <a:avLst/>
              </a:prstGeom>
              <a:blipFill rotWithShape="1">
                <a:blip r:embed="rId2"/>
                <a:stretch>
                  <a:fillRect l="-719" t="-598" b="-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296754" y="1385415"/>
                <a:ext cx="3295389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d>
                        <m:dPr>
                          <m:endChr m:val="|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) 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𝑥</m:t>
                      </m:r>
                      <m:r>
                        <a:rPr lang="en-US" altLang="ko-KR" b="0" i="1" smtClean="0">
                          <a:latin typeface="Cambria Math"/>
                        </a:rPr>
                        <m:t>) 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𝑔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ko-KR" altLang="en-US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54" y="1385415"/>
                <a:ext cx="3295389" cy="8712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1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93" y="404664"/>
            <a:ext cx="7892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Markov Chain Monte Carlo </a:t>
            </a:r>
          </a:p>
          <a:p>
            <a:endParaRPr lang="en-US" altLang="ko-KR" dirty="0"/>
          </a:p>
          <a:p>
            <a:r>
              <a:rPr lang="en-US" altLang="ko-KR" dirty="0" smtClean="0"/>
              <a:t>   - The samples are dependent of many parameters.</a:t>
            </a:r>
          </a:p>
          <a:p>
            <a:endParaRPr lang="en-US" altLang="ko-KR" dirty="0"/>
          </a:p>
          <a:p>
            <a:r>
              <a:rPr lang="en-US" altLang="ko-KR" dirty="0" smtClean="0"/>
              <a:t>   ex. The samplings are dependent of two parameters such as Bob win and weather is cloudy</a:t>
            </a:r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en-US" altLang="ko-KR" dirty="0" smtClean="0">
                <a:sym typeface="Wingdings" panose="05000000000000000000" pitchFamily="2" charset="2"/>
              </a:rPr>
              <a:t> for  weather is cloudy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      for Bob win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end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end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 total number of simulation is (100,000) ^2  = 10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10   </a:t>
            </a:r>
            <a:r>
              <a:rPr lang="en-US" altLang="ko-KR" dirty="0" smtClean="0">
                <a:sym typeface="Wingdings" panose="05000000000000000000" pitchFamily="2" charset="2"/>
              </a:rPr>
              <a:t>!!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  Huge number, if the number of parameters are plural.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2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68078" y="760853"/>
                <a:ext cx="789235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3</a:t>
                </a:r>
                <a:r>
                  <a:rPr lang="en-US" altLang="ko-KR" dirty="0" smtClean="0"/>
                  <a:t>.1 Metropolis-Hasting algorithm / example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If the samples are dependent of many parameters, i.e., the samples is a vector, the algorithm is needed to reduce the number of sampling. 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- ex. 16 </a:t>
                </a:r>
                <a:r>
                  <a:rPr lang="en-US" altLang="ko-KR" dirty="0" smtClean="0"/>
                  <a:t>dimensional vector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𝜃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i="1" smtClean="0">
                        <a:latin typeface="Cambria Math"/>
                      </a:rPr>
                      <m:t>𝜖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16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8" y="760853"/>
                <a:ext cx="7892353" cy="2862322"/>
              </a:xfrm>
              <a:prstGeom prst="rect">
                <a:avLst/>
              </a:prstGeom>
              <a:blipFill rotWithShape="1">
                <a:blip r:embed="rId2"/>
                <a:stretch>
                  <a:fillRect l="-618" t="-1066" r="-1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9638" r="8286" b="17429"/>
          <a:stretch/>
        </p:blipFill>
        <p:spPr bwMode="auto">
          <a:xfrm>
            <a:off x="577776" y="3140968"/>
            <a:ext cx="7288267" cy="343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>
            <a:off x="2555776" y="2708920"/>
            <a:ext cx="100811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07904" y="274027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707904" y="4005064"/>
            <a:ext cx="129614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0072" y="3820398"/>
            <a:ext cx="14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Covariance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99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9638" r="7497" b="17429"/>
          <a:stretch/>
        </p:blipFill>
        <p:spPr bwMode="auto">
          <a:xfrm>
            <a:off x="107504" y="859247"/>
            <a:ext cx="8970499" cy="537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476672"/>
            <a:ext cx="245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Look the </a:t>
            </a:r>
            <a:r>
              <a:rPr lang="en-US" altLang="ko-KR" dirty="0" smtClean="0"/>
              <a:t>covariance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21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9638" r="8554" b="24659"/>
          <a:stretch/>
        </p:blipFill>
        <p:spPr bwMode="auto">
          <a:xfrm>
            <a:off x="1043608" y="1052736"/>
            <a:ext cx="7590622" cy="450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3528" y="406405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3.2 </a:t>
            </a:r>
            <a:r>
              <a:rPr lang="en-US" altLang="ko-KR" dirty="0"/>
              <a:t>Metropolis-Hasting algorithm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3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0466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 need for MCMC</a:t>
            </a:r>
          </a:p>
          <a:p>
            <a:r>
              <a:rPr lang="en-US" altLang="ko-KR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Some measured data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A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A sampler(not measured data, but simulated data)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An equation for the likelihood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07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5840" y="287892"/>
                <a:ext cx="4119910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 Likelihood L  </a:t>
                </a:r>
              </a:p>
              <a:p>
                <a:r>
                  <a:rPr lang="en-US" altLang="ko-KR" dirty="0"/>
                  <a:t> </a:t>
                </a:r>
              </a:p>
              <a:p>
                <a:r>
                  <a:rPr lang="en-US" altLang="ko-KR" dirty="0" smtClean="0"/>
                  <a:t>   -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𝑜𝑏𝑠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𝑡𝑟𝑢𝑒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 </m:t>
                    </m:r>
                    <m:r>
                      <a:rPr lang="ko-KR" altLang="en-US" b="0" i="1" smtClean="0">
                        <a:latin typeface="Cambria Math"/>
                      </a:rPr>
                      <m:t>𝜀</m:t>
                    </m:r>
                    <m:r>
                      <a:rPr lang="en-US" altLang="ko-KR" b="0" i="1" smtClean="0">
                        <a:latin typeface="Cambria Math"/>
                      </a:rPr>
                      <m:t> ,  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b="0" i="1" dirty="0" smtClean="0">
                    <a:latin typeface="Cambria Math"/>
                  </a:rPr>
                  <a:t> </a:t>
                </a:r>
              </a:p>
              <a:p>
                <a:endParaRPr lang="en-US" altLang="ko-KR" b="0" i="1" dirty="0" smtClean="0">
                  <a:latin typeface="Cambria Math"/>
                </a:endParaRPr>
              </a:p>
              <a:p>
                <a:endParaRPr lang="en-US" altLang="ko-KR" i="1" dirty="0">
                  <a:latin typeface="Cambria Math"/>
                </a:endParaRPr>
              </a:p>
              <a:p>
                <a:r>
                  <a:rPr lang="en-US" altLang="ko-KR" b="0" i="1" dirty="0" smtClean="0">
                    <a:latin typeface="Cambria Math"/>
                  </a:rPr>
                  <a:t> - L , the likelihood</a:t>
                </a:r>
              </a:p>
              <a:p>
                <a:endParaRPr lang="en-US" altLang="ko-KR" i="1" dirty="0">
                  <a:latin typeface="Cambria Math"/>
                </a:endParaRPr>
              </a:p>
              <a:p>
                <a:endParaRPr lang="en-US" altLang="ko-KR" i="1" dirty="0" smtClean="0">
                  <a:latin typeface="Cambria Math"/>
                </a:endParaRPr>
              </a:p>
              <a:p>
                <a:endParaRPr lang="en-US" altLang="ko-KR" i="1" dirty="0">
                  <a:latin typeface="Cambria Math"/>
                </a:endParaRPr>
              </a:p>
              <a:p>
                <a:r>
                  <a:rPr lang="en-US" altLang="ko-KR" i="1" dirty="0" smtClean="0">
                    <a:latin typeface="Cambria Math"/>
                  </a:rPr>
                  <a:t>- Log (L) </a:t>
                </a: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- Maximum Likelihood Estimator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40" y="287892"/>
                <a:ext cx="4119910" cy="4801314"/>
              </a:xfrm>
              <a:prstGeom prst="rect">
                <a:avLst/>
              </a:prstGeom>
              <a:blipFill rotWithShape="1">
                <a:blip r:embed="rId2"/>
                <a:stretch>
                  <a:fillRect l="-1183" t="-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06080" y="1584036"/>
                <a:ext cx="5534207" cy="933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  <a:ea typeface="Cambria Math"/>
                              </a:rPr>
                              <m:t>exp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⁡(−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ko-KR" altLang="en-US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 =</m:t>
                    </m:r>
                    <m:r>
                      <a:rPr lang="en-US" altLang="ko-KR" b="0" i="1" dirty="0" smtClean="0">
                        <a:latin typeface="Cambria Math"/>
                      </a:rPr>
                      <m:t>𝑑𝑎𝑡𝑎</m:t>
                    </m:r>
                    <m:r>
                      <a:rPr lang="en-US" altLang="ko-KR" b="0" i="1" dirty="0" smtClean="0">
                        <a:latin typeface="Cambria Math"/>
                      </a:rPr>
                      <m:t> −</m:t>
                    </m:r>
                    <m:r>
                      <a:rPr lang="en-US" altLang="ko-KR" b="0" i="1" dirty="0" smtClean="0">
                        <a:latin typeface="Cambria Math"/>
                      </a:rPr>
                      <m:t>𝑚𝑜𝑑𝑒𝑙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80" y="1584036"/>
                <a:ext cx="5534207" cy="9330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888" y="2991581"/>
                <a:ext cx="6569875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 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 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b="0" i="1" smtClean="0">
                                      <a:latin typeface="Cambria Math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88" y="2991581"/>
                <a:ext cx="6569875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3912" y="4901943"/>
                <a:ext cx="4032514" cy="640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/>
                              <a:ea typeface="Cambria Math"/>
                            </a:rPr>
                            <m:t>Θ</m:t>
                          </m:r>
                        </m:e>
                      </m:acc>
                      <m:r>
                        <a:rPr lang="en-US" altLang="ko-KR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altLang="ko-KR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𝐿𝑖𝑘𝑒𝑙𝑖h𝑜𝑜𝑑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 =  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/>
                                      <a:ea typeface="Cambria Math"/>
                                    </a:rPr>
                                    <m:t>Θ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  <m:sub/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12" y="4901943"/>
                <a:ext cx="4032514" cy="6405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9512" y="5921380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** </a:t>
            </a:r>
            <a:r>
              <a:rPr lang="en-US" altLang="ko-KR" dirty="0" err="1" smtClean="0"/>
              <a:t>Kalman</a:t>
            </a:r>
            <a:r>
              <a:rPr lang="en-US" altLang="ko-KR" dirty="0" smtClean="0"/>
              <a:t> Filter , optimal control for linear system :  residue = innovation 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6660232" y="2348880"/>
            <a:ext cx="787531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68344" y="27809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residue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93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1450</Words>
  <Application>Microsoft Office PowerPoint</Application>
  <PresentationFormat>화면 슬라이드 쇼(4:3)</PresentationFormat>
  <Paragraphs>175</Paragraphs>
  <Slides>17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김승남</dc:creator>
  <cp:lastModifiedBy>김승남</cp:lastModifiedBy>
  <cp:revision>37</cp:revision>
  <dcterms:created xsi:type="dcterms:W3CDTF">2019-06-26T04:51:32Z</dcterms:created>
  <dcterms:modified xsi:type="dcterms:W3CDTF">2019-06-27T10:09:00Z</dcterms:modified>
</cp:coreProperties>
</file>